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fairDisplay-regular.fntdata"/><Relationship Id="rId43" Type="http://schemas.openxmlformats.org/officeDocument/2006/relationships/slide" Target="slides/slide38.xml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bb8f1091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bb8f1091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bb8f1091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bb8f1091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dad664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edad664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dad664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dad664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edad664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edad664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edad664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edad664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edad664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edad664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bb8f1091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bb8f1091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dad664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dad664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b8f1091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b8f1091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bb8f1091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bb8f1091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b8f10b2a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bb8f10b2a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b8f10b2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bb8f10b2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dad66497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dad66497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b8f10b2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b8f10b2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d66027f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d66027f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edad66497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edad66497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bb8f10b2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bb8f10b2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dad664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dad664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edad664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edad664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dad6649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edad6649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bb8f1091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bb8f1091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edad6649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edad6649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dad6649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edad6649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edad6649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edad6649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dad6649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edad6649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edad6649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edad6649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edad6649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edad6649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ed66027f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ed66027f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d66027f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ed66027f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dad6649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dad6649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eced073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eced073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ed397d83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ed397d8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eced073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eced073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ed397d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ed397d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d397d8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d397d8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d397d8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ed397d8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784950" y="206575"/>
            <a:ext cx="7198800" cy="18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Times New Roman"/>
                <a:ea typeface="Times New Roman"/>
                <a:cs typeface="Times New Roman"/>
                <a:sym typeface="Times New Roman"/>
              </a:rPr>
              <a:t>Mahindra First Choice </a:t>
            </a:r>
            <a:endParaRPr b="0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926600" y="2499450"/>
            <a:ext cx="3284400" cy="203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dk1"/>
                </a:highlight>
              </a:rPr>
              <a:t>Presented By</a:t>
            </a:r>
            <a:endParaRPr b="0">
              <a:solidFill>
                <a:schemeClr val="dk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Karan Shinde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Tushar Dhongade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Haider Ali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Siddhant Benake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0" y="-40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Service structure for top 10 Make (Car Models)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400"/>
            <a:ext cx="9110375" cy="39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5876800" y="1046200"/>
            <a:ext cx="14874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layfair Display"/>
                <a:ea typeface="Playfair Display"/>
                <a:cs typeface="Playfair Display"/>
                <a:sym typeface="Playfair Display"/>
              </a:rPr>
              <a:t>Running Repairs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Popular service for top 5 state</a:t>
            </a:r>
            <a:endParaRPr sz="23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1225"/>
            <a:ext cx="9144001" cy="28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254500" y="2571750"/>
            <a:ext cx="3889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highlight>
                  <a:srgbClr val="00FF00"/>
                </a:highlight>
              </a:rPr>
              <a:t>Order Type </a:t>
            </a:r>
            <a:r>
              <a:rPr lang="en"/>
              <a:t>                               </a:t>
            </a:r>
            <a:r>
              <a:rPr lang="en">
                <a:highlight>
                  <a:srgbClr val="00FF00"/>
                </a:highlight>
              </a:rPr>
              <a:t> </a:t>
            </a:r>
            <a:r>
              <a:rPr b="1" lang="en">
                <a:highlight>
                  <a:srgbClr val="00FF00"/>
                </a:highlight>
              </a:rPr>
              <a:t>District</a:t>
            </a:r>
            <a:endParaRPr b="1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Running Repairs                     Tamil Nadu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Paid Service  			  Karnataka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Accidental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SMC Redemption                   Maharashtra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Mechanical                             Telangana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SMC Value Package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Repeat Order                          Uttar Pradesh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WBW Order                            Punjab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Workshop Damage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in North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8101"/>
            <a:ext cx="9143999" cy="458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 in West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181"/>
            <a:ext cx="9144001" cy="426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in East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25"/>
            <a:ext cx="9143999" cy="46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cars(Models) in South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800"/>
            <a:ext cx="9144002" cy="4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cars(Models) in Central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75"/>
            <a:ext cx="9143999" cy="43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</a:rPr>
              <a:t>Different Types of services    &amp;  there </a:t>
            </a:r>
            <a:r>
              <a:rPr b="1" lang="en" sz="2700">
                <a:highlight>
                  <a:srgbClr val="4A86E8"/>
                </a:highlight>
              </a:rPr>
              <a:t>l</a:t>
            </a:r>
            <a:r>
              <a:rPr b="1" lang="en" sz="2700">
                <a:highlight>
                  <a:srgbClr val="4A86E8"/>
                </a:highlight>
              </a:rPr>
              <a:t>abour cost</a:t>
            </a:r>
            <a:endParaRPr b="1" sz="2700">
              <a:highlight>
                <a:srgbClr val="4A86E8"/>
              </a:highlight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3975"/>
            <a:ext cx="48812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75" y="1079125"/>
            <a:ext cx="4110326" cy="4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0"/>
            <a:ext cx="9197700" cy="4821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seasonal trend in orders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53575" y="567900"/>
            <a:ext cx="90441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100"/>
            <a:ext cx="4672026" cy="25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25" y="482100"/>
            <a:ext cx="4471976" cy="2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43250"/>
            <a:ext cx="4414824" cy="21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75" y="3043250"/>
            <a:ext cx="4289826" cy="21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Seasonal Plot  For Service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225"/>
            <a:ext cx="91440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Business Problem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Geolocation Based Analysis: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Identifying the ownership pattern of cars throughout the country.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Find out how the different type of services and service time vary with location.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Analyse the revenue generated at different  locations throughout the country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Market Segmentation: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Divide the customer base into different segments based on the activeness, number of visits to garage, service type and revenue     generated 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This will help to better understand the customer behavioural patterns and have targeted marketing campaigns and rewards based on the segments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Customer Lifetime Value Prediction: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Predict the value given by the customer over his lifetime based on the average spend over a year and number of visits.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Analysing CLV would help Mahindra First Choice focus on the customers who are going to generate good value to the company.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lang="en" sz="11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Lifetime value of the customer is a metric that represents the total amount of a money a customer is expected to spend over the lifetime of the car.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5150"/>
            <a:ext cx="8278900" cy="3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5516650" y="732825"/>
            <a:ext cx="1432200" cy="615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Running Repairs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0" y="-40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Popular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servi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ce 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for top 10 make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                              Market Segmentation</a:t>
            </a:r>
            <a:endParaRPr b="1"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4A86E8"/>
              </a:highlight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3815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Data Preprocessing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0" y="572700"/>
            <a:ext cx="9144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Dropped columns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</a:t>
            </a:r>
            <a:r>
              <a:rPr b="1" lang="en" sz="2050"/>
              <a:t>Clean state and city names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</a:t>
            </a:r>
            <a:r>
              <a:rPr b="1" lang="en" sz="2050"/>
              <a:t>Treated null values in model, data origin  and Partner type column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Bucketed states in zones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Created year, month and season features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Calculated total service hours</a:t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2050"/>
              <a:t> </a:t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20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0" y="1015800"/>
            <a:ext cx="58596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0.05 quantile :- 150.25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0.25 quantile :- 774.72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0.50 quantile :- 2714.98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0.75 quantile :- 5734.360000000001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0.95 quantile :- 21447.675999999992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1800"/>
            <a:ext cx="4797168" cy="3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75" y="2081800"/>
            <a:ext cx="4262725" cy="30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</a:rPr>
              <a:t>Customer Segmentation based on Avg revenue</a:t>
            </a:r>
            <a:endParaRPr b="1" sz="2700">
              <a:solidFill>
                <a:schemeClr val="dk2"/>
              </a:solidFill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8775"/>
            <a:ext cx="4508125" cy="29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0" y="1015800"/>
            <a:ext cx="60513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0.05 quantile :- 0.0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0.25 quantile :- 3.0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0.50 quantile :- 17.5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0.75 quantile :- 67.0 hrs 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0.95 quantile :- 362.0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125" y="2380125"/>
            <a:ext cx="4635875" cy="27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</a:rPr>
              <a:t>Customer Segmentation based on Avg servicing time</a:t>
            </a:r>
            <a:endParaRPr b="1" sz="2700">
              <a:solidFill>
                <a:schemeClr val="dk2"/>
              </a:solidFill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>
                <a:highlight>
                  <a:srgbClr val="4A86E8"/>
                </a:highlight>
              </a:rPr>
              <a:t>K-Means Clustering</a:t>
            </a:r>
            <a:endParaRPr b="1" sz="2300">
              <a:highlight>
                <a:srgbClr val="4A86E8"/>
              </a:highlight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300" y="1250575"/>
            <a:ext cx="3676650" cy="38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275" y="1250575"/>
            <a:ext cx="5563725" cy="38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0" y="0"/>
            <a:ext cx="8520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highlight>
                  <a:srgbClr val="4A86E8"/>
                </a:highlight>
              </a:rPr>
              <a:t>Customer Lifetime Value</a:t>
            </a:r>
            <a:endParaRPr sz="2000"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Lifetime value of the customer is a metric that represents the total amount of a money a customer is expected to spend over the lifetime of the car.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We have calculated  Avg. Customer LTV for the year 2016.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525"/>
            <a:ext cx="70742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0" y="0"/>
            <a:ext cx="9144000" cy="8493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Inventory Management.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200"/>
            <a:ext cx="9144000" cy="4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Most inventory items used as per cities  (Top 25)</a:t>
            </a:r>
            <a:endParaRPr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300"/>
            <a:ext cx="9144001" cy="4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Frequency of inventory used as per states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4" y="682550"/>
            <a:ext cx="9077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Data In Hand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 There are 4 datasets namely Customer,Invoice,</a:t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JTD and Plant master.</a:t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SzPts val="1450"/>
              <a:buChar char="❏"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Customer csv: 5,55,338 rows and 9 columns.</a:t>
            </a: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❏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Invoice csv: 4,92,314 rows and  59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❏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Jtd csv: 5619484 rows and 10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Plant csv: 483 rows and 13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275" y="572700"/>
            <a:ext cx="4866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0" y="42875"/>
            <a:ext cx="9144000" cy="5421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Yearly trend for usage of inventory items as per state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200"/>
            <a:ext cx="9144002" cy="4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0" y="42875"/>
            <a:ext cx="9144000" cy="566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Yearly trend of usage of inventory items by makers.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575"/>
            <a:ext cx="9143999" cy="4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0" y="0"/>
            <a:ext cx="9144000" cy="5118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Usage of inventory as per order types.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800"/>
            <a:ext cx="9143999" cy="48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0" y="42875"/>
            <a:ext cx="9144000" cy="5910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Revenue generated over the years by inventory materials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875"/>
            <a:ext cx="9144000" cy="45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/>
        </p:nvSpPr>
        <p:spPr>
          <a:xfrm>
            <a:off x="671350" y="320175"/>
            <a:ext cx="7859700" cy="244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 PREDICTION BASED ON HISTORICAL DATA</a:t>
            </a:r>
            <a:endParaRPr sz="49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700"/>
            <a:ext cx="9144001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What type of customers are to expected the most?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650"/>
            <a:ext cx="9144001" cy="4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Service type which would be required the most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1000"/>
            <a:ext cx="9144001" cy="44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Models we can expect most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1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3999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Geological Based Customer Analysis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950"/>
            <a:ext cx="6589475" cy="34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897600" y="4104725"/>
            <a:ext cx="8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0" y="-38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</a:rPr>
              <a:t>Make counts according to Zones.</a:t>
            </a:r>
            <a:endParaRPr b="1" sz="2700">
              <a:highlight>
                <a:srgbClr val="4A86E8"/>
              </a:highlight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0" y="3691225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south_state=</a:t>
            </a:r>
            <a:r>
              <a:rPr lang="en" sz="1200"/>
              <a:t>Karnataka','Tamil Nadu','Andhra Pradesh','Telangana','Kerala','Puducherry','Lakshadweep','Andaman and Nico.In.'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west_state</a:t>
            </a:r>
            <a:r>
              <a:rPr lang="en" sz="1200"/>
              <a:t>=Maharashtra','Gujarat','Dadra and Nagar.','Daman and Diu','Goa','Rajasthan']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north_state</a:t>
            </a:r>
            <a:r>
              <a:rPr lang="en" sz="1200"/>
              <a:t>=Uttar Pradesh','Delhi','Himachal Pradesh','Punjab','Uttarakhand','Haryana','Jammu and Kashmir']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central_state</a:t>
            </a:r>
            <a:r>
              <a:rPr lang="en" sz="1200"/>
              <a:t>=Madhya Pradesh','Chhattisgarh']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east_state</a:t>
            </a:r>
            <a:r>
              <a:rPr lang="en" sz="1200"/>
              <a:t>=West Bengal','Odisha','Bihar','Jharkhand','Arunachal Pradesh','Assam','Manipur','Meghalaya','Mizoram','Nagaland','Sikkim','Tripura']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2950" l="-17260" r="17260" t="-2950"/>
          <a:stretch/>
        </p:blipFill>
        <p:spPr>
          <a:xfrm>
            <a:off x="-877925" y="1015788"/>
            <a:ext cx="5129951" cy="3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8800" t="0"/>
          <a:stretch/>
        </p:blipFill>
        <p:spPr>
          <a:xfrm>
            <a:off x="4427450" y="1015800"/>
            <a:ext cx="4716550" cy="3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West and South Zone wise count according Make (Car Brands).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North and Central Zone wise count according Make (Car Brands).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100"/>
            <a:ext cx="4699749" cy="38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600" y="1381675"/>
            <a:ext cx="4817400" cy="37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East Zone wise popular make.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075"/>
            <a:ext cx="5577176" cy="39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325050" y="1976725"/>
            <a:ext cx="3610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</a:t>
            </a:r>
            <a:r>
              <a:rPr b="1" lang="en" sz="1300">
                <a:solidFill>
                  <a:schemeClr val="dk2"/>
                </a:solidFill>
              </a:rPr>
              <a:t>outh zone </a:t>
            </a:r>
            <a:r>
              <a:rPr lang="en" sz="1300">
                <a:solidFill>
                  <a:schemeClr val="dk2"/>
                </a:solidFill>
              </a:rPr>
              <a:t>   maruti suzuki/mahindra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West zone</a:t>
            </a:r>
            <a:r>
              <a:rPr lang="en" sz="1300">
                <a:solidFill>
                  <a:schemeClr val="dk2"/>
                </a:solidFill>
              </a:rPr>
              <a:t>      maruti suzuki/hyundai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North zone  </a:t>
            </a:r>
            <a:r>
              <a:rPr lang="en" sz="1300">
                <a:solidFill>
                  <a:schemeClr val="dk2"/>
                </a:solidFill>
              </a:rPr>
              <a:t>   maruti suzuki/hyundai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Central</a:t>
            </a:r>
            <a:r>
              <a:rPr lang="en" sz="1300">
                <a:solidFill>
                  <a:schemeClr val="dk2"/>
                </a:solidFill>
              </a:rPr>
              <a:t>             maruti suzuki/tata motors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East zone </a:t>
            </a:r>
            <a:r>
              <a:rPr lang="en" sz="1300">
                <a:solidFill>
                  <a:schemeClr val="dk2"/>
                </a:solidFill>
              </a:rPr>
              <a:t>        mahindra/maruti suzuki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    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